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4"/>
  </p:handoutMasterIdLst>
  <p:sldIdLst>
    <p:sldId id="256" r:id="rId3"/>
    <p:sldId id="257" r:id="rId4"/>
    <p:sldId id="258" r:id="rId5"/>
    <p:sldId id="259" r:id="rId6"/>
    <p:sldId id="302" r:id="rId7"/>
    <p:sldId id="260" r:id="rId8"/>
    <p:sldId id="300" r:id="rId9"/>
    <p:sldId id="304" r:id="rId10"/>
    <p:sldId id="305" r:id="rId11"/>
    <p:sldId id="306" r:id="rId12"/>
    <p:sldId id="307" r:id="rId13"/>
    <p:sldId id="301" r:id="rId14"/>
    <p:sldId id="310" r:id="rId15"/>
    <p:sldId id="308" r:id="rId16"/>
    <p:sldId id="309" r:id="rId17"/>
    <p:sldId id="311" r:id="rId18"/>
    <p:sldId id="312" r:id="rId19"/>
    <p:sldId id="313" r:id="rId20"/>
    <p:sldId id="314" r:id="rId21"/>
    <p:sldId id="299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1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plots &amp;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Y="2471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00415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plots &amp;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6" y="440659"/>
            <a:ext cx="8820470" cy="3153459"/>
          </a:xfrm>
        </p:spPr>
        <p:txBody>
          <a:bodyPr/>
          <a:lstStyle/>
          <a:p>
            <a:r>
              <a:rPr lang="en-US" sz="2000" b="0" dirty="0"/>
              <a:t>						                       DATS 6103</a:t>
            </a:r>
            <a:br>
              <a:rPr lang="en-US" sz="6000" dirty="0"/>
            </a:br>
            <a:r>
              <a:rPr lang="en-US" sz="6000" dirty="0"/>
              <a:t>  STROKE </a:t>
            </a:r>
            <a:br>
              <a:rPr lang="en-US" sz="6000" dirty="0"/>
            </a:br>
            <a:r>
              <a:rPr lang="en-US" sz="6000" dirty="0"/>
              <a:t>  PREDICTION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26" y="3938352"/>
            <a:ext cx="5595274" cy="2366413"/>
          </a:xfrm>
        </p:spPr>
        <p:txBody>
          <a:bodyPr/>
          <a:lstStyle/>
          <a:p>
            <a:r>
              <a:rPr lang="en-US" sz="2000" b="1" dirty="0"/>
              <a:t>TEAM MEMBERS:  </a:t>
            </a:r>
            <a:br>
              <a:rPr lang="en-US" sz="2000" b="1" dirty="0"/>
            </a:br>
            <a:br>
              <a:rPr lang="en-US" sz="2000" dirty="0"/>
            </a:br>
            <a:r>
              <a:rPr lang="en-US" sz="2000" dirty="0"/>
              <a:t>     Aswin Balaji </a:t>
            </a:r>
            <a:r>
              <a:rPr lang="en-US" sz="2000" dirty="0" err="1"/>
              <a:t>Thippa</a:t>
            </a:r>
            <a:r>
              <a:rPr lang="en-US" sz="2000" dirty="0"/>
              <a:t> Ramesh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Barathkumar</a:t>
            </a:r>
            <a:r>
              <a:rPr lang="en-US" sz="2000" dirty="0"/>
              <a:t> </a:t>
            </a:r>
            <a:r>
              <a:rPr lang="en-US" sz="2000" dirty="0" err="1"/>
              <a:t>Anantharaj</a:t>
            </a:r>
            <a:br>
              <a:rPr lang="en-US" sz="2000" dirty="0"/>
            </a:br>
            <a:r>
              <a:rPr lang="en-US" sz="2000" dirty="0"/>
              <a:t>     Gowri Sriram Lakshmanan</a:t>
            </a:r>
            <a:br>
              <a:rPr lang="en-US" sz="2000" dirty="0"/>
            </a:br>
            <a:r>
              <a:rPr lang="en-US" sz="2000" dirty="0"/>
              <a:t>     Rahul Arvind</a:t>
            </a:r>
          </a:p>
        </p:txBody>
      </p:sp>
      <p:pic>
        <p:nvPicPr>
          <p:cNvPr id="12" name="Picture 11" descr="A brain and pulse line&#10;&#10;Description automatically generated with medium confidence">
            <a:extLst>
              <a:ext uri="{FF2B5EF4-FFF2-40B4-BE49-F238E27FC236}">
                <a16:creationId xmlns:a16="http://schemas.microsoft.com/office/drawing/2014/main" id="{1227F9F2-E28A-AE34-8E67-4FDB94621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756" y="2845522"/>
            <a:ext cx="4297244" cy="38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3C06-9786-F585-1875-40F14205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2C99BE4-8550-9617-610E-F49AC8DCF5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does the distribution of each predictor vary within stroke cases?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cases are more common among private sector workers, higher BMI (20-40) ranges, and urban residents.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399E36A-36F5-AB70-024A-CB3BF3A3E37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7446-1D99-DF4D-5DA7-66F5FF80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8" y="1682242"/>
            <a:ext cx="3967728" cy="29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4901E-6F83-84E7-0B56-C424C7C3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3" y="1682242"/>
            <a:ext cx="4262559" cy="2542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FBE14-1042-B436-96A5-91C71206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110" y="1682242"/>
            <a:ext cx="3543873" cy="26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B2E4-CC2D-6F6D-731C-37892A6A2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C539592-FAC0-1E59-C423-63F6C82E8B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does the distribution of each predictor vary within stroke cases?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cases are associated with glucose level between 70 to 200 and are among those who have never smoked, followed by former smokers.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96F323F-4E26-AA0D-0AD6-E69D4E839AD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B987-22E0-3243-FB6E-94D80DF1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10" y="1678174"/>
            <a:ext cx="4158386" cy="2480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005F-2EED-872C-650B-90D60BEC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0510"/>
            <a:ext cx="4466253" cy="26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0B9D-B4B7-B401-733B-D0CB8DA4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A23E7FA-A3FE-5B78-8F99-E5732BFB56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7" y="1423356"/>
            <a:ext cx="9284960" cy="3711921"/>
          </a:xfrm>
        </p:spPr>
        <p:txBody>
          <a:bodyPr/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ea typeface="+mj-ea"/>
              </a:rPr>
              <a:t>Multicollinearity &amp; Correlation Check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independent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are collinear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each other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B4C25A0-9376-5315-8462-E7138F43ABC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56BF0-2C15-EB18-C22F-A733BC77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8" y="1268750"/>
            <a:ext cx="4781841" cy="40839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AEDA07-3B23-22C1-54D1-BDDBEDAB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34" y="2091355"/>
            <a:ext cx="2562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8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6860-FEE7-4DD5-1CED-F2477F22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95A5F1-33EC-BB36-88AF-06A28CB7E5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RANKING PREDICTORS</a:t>
            </a:r>
          </a:p>
          <a:p>
            <a:pPr marR="0" lvl="0">
              <a:spcAft>
                <a:spcPts val="0"/>
              </a:spcAft>
            </a:pP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are the key factors most strongly 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associated with the occurrence of strokes?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Technique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 technique is used to eliminate the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important ones iteratively.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based on its importance</a:t>
            </a:r>
            <a:b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AD006FB-BD05-500E-90D5-C721D986E01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64F5DC3-EA13-7A53-14AA-ED4C00CD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224" y="1658734"/>
            <a:ext cx="2625609" cy="26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EF87-C1FD-8095-CF51-F79D96E7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8BC3C05-101E-5FE7-F239-248C8D2813E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LOGISTIC REGRESSION WITH IMBALANCED DATA</a:t>
            </a:r>
          </a:p>
          <a:p>
            <a:pPr marR="0" lvl="0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 Accuracy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test data of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prediction 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Accuracy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test data of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non-stroke prediction</a:t>
            </a:r>
            <a:b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2E4E45E-CAA1-8F71-AECB-34724B43D9D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43A6-8B95-644B-A4C5-086B749F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721" y="1670432"/>
            <a:ext cx="4069829" cy="3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E2CF8-7070-B1C3-641B-4AA0F45E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644181D-6022-3CFC-93B2-C2E642F7414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BALANCING THE DATA</a:t>
            </a:r>
          </a:p>
          <a:p>
            <a:pPr marR="0" lvl="0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oversampling.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dataset for equal class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bias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stroke predictions. 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b="1" dirty="0">
                <a:solidFill>
                  <a:srgbClr val="FF0000"/>
                </a:solidFill>
              </a:rPr>
              <a:t>SMOTE</a:t>
            </a:r>
            <a:r>
              <a:rPr lang="en-US" sz="1600" dirty="0">
                <a:solidFill>
                  <a:srgbClr val="FF0000"/>
                </a:solidFill>
              </a:rPr>
              <a:t> generates synthetic samples for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      the minority class to balance class distribution.</a:t>
            </a: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E846532-B2E6-F232-0D74-27552CA8F44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A422AC-8CEA-BE43-21CA-04DE07C02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90640"/>
              </p:ext>
            </p:extLst>
          </p:nvPr>
        </p:nvGraphicFramePr>
        <p:xfrm>
          <a:off x="7099306" y="1696636"/>
          <a:ext cx="4068931" cy="11585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6357">
                  <a:extLst>
                    <a:ext uri="{9D8B030D-6E8A-4147-A177-3AD203B41FA5}">
                      <a16:colId xmlns:a16="http://schemas.microsoft.com/office/drawing/2014/main" val="783065782"/>
                    </a:ext>
                  </a:extLst>
                </a:gridCol>
                <a:gridCol w="2122574">
                  <a:extLst>
                    <a:ext uri="{9D8B030D-6E8A-4147-A177-3AD203B41FA5}">
                      <a16:colId xmlns:a16="http://schemas.microsoft.com/office/drawing/2014/main" val="2912112286"/>
                    </a:ext>
                  </a:extLst>
                </a:gridCol>
              </a:tblGrid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96786"/>
                  </a:ext>
                </a:extLst>
              </a:tr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2939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290839-4581-B004-C784-B08961F93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19119"/>
              </p:ext>
            </p:extLst>
          </p:nvPr>
        </p:nvGraphicFramePr>
        <p:xfrm>
          <a:off x="7099306" y="3758701"/>
          <a:ext cx="4068931" cy="11585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6357">
                  <a:extLst>
                    <a:ext uri="{9D8B030D-6E8A-4147-A177-3AD203B41FA5}">
                      <a16:colId xmlns:a16="http://schemas.microsoft.com/office/drawing/2014/main" val="783065782"/>
                    </a:ext>
                  </a:extLst>
                </a:gridCol>
                <a:gridCol w="2122574">
                  <a:extLst>
                    <a:ext uri="{9D8B030D-6E8A-4147-A177-3AD203B41FA5}">
                      <a16:colId xmlns:a16="http://schemas.microsoft.com/office/drawing/2014/main" val="2912112286"/>
                    </a:ext>
                  </a:extLst>
                </a:gridCol>
              </a:tblGrid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96786"/>
                  </a:ext>
                </a:extLst>
              </a:tr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2939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50A0E8-87D1-99EA-C5CF-F9F75C6EAD4B}"/>
              </a:ext>
            </a:extLst>
          </p:cNvPr>
          <p:cNvSpPr txBox="1"/>
          <p:nvPr/>
        </p:nvSpPr>
        <p:spPr>
          <a:xfrm>
            <a:off x="8506658" y="118789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132B6-C853-77E1-6E3C-822627F84C27}"/>
              </a:ext>
            </a:extLst>
          </p:cNvPr>
          <p:cNvSpPr txBox="1"/>
          <p:nvPr/>
        </p:nvSpPr>
        <p:spPr>
          <a:xfrm>
            <a:off x="8565727" y="332242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39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3765-2E98-564B-34C2-907399F1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7D61F4-DC78-DCE7-9893-19BD568ECB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LOGISTIC REGRESSION WITH BALANCED DATA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CACEE12-C23A-6772-C1F9-11A8DF5E0FB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67850-B27D-829F-029C-7CE2C661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391" y="1572912"/>
            <a:ext cx="3893064" cy="3058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4502E-D564-CD5B-F2A2-23CCBCC5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1" y="1716900"/>
            <a:ext cx="4294187" cy="2770488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7275A260-254B-32AC-9344-9D31DFA893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894"/>
          <a:stretch/>
        </p:blipFill>
        <p:spPr>
          <a:xfrm>
            <a:off x="4771279" y="3102144"/>
            <a:ext cx="3365112" cy="1667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A85D1-5E48-DC7F-C0DE-95C5DA147DD9}"/>
              </a:ext>
            </a:extLst>
          </p:cNvPr>
          <p:cNvSpPr txBox="1"/>
          <p:nvPr/>
        </p:nvSpPr>
        <p:spPr>
          <a:xfrm>
            <a:off x="4871683" y="2014363"/>
            <a:ext cx="6155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Accuracy : 100%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Accuracy : 81% </a:t>
            </a:r>
          </a:p>
        </p:txBody>
      </p:sp>
    </p:spTree>
    <p:extLst>
      <p:ext uri="{BB962C8B-B14F-4D97-AF65-F5344CB8AC3E}">
        <p14:creationId xmlns:p14="http://schemas.microsoft.com/office/powerpoint/2010/main" val="60249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DBBA-78CA-55B7-9AE0-E277D31E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9902463-FA38-EA9C-F5FB-64983DE548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RANDOM FOREST WITH BALANCED DATA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FDFF94C-8B0B-F1B0-97B1-81F5F8B7E00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CD0E-11EF-1FA4-5ABB-34E3CEDE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075"/>
          <a:stretch/>
        </p:blipFill>
        <p:spPr>
          <a:xfrm>
            <a:off x="5041208" y="2931180"/>
            <a:ext cx="3007656" cy="1525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4788E-33FB-A843-BD95-4AD5BD40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8" y="1731348"/>
            <a:ext cx="3875898" cy="3081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622C0-A742-978C-25E4-BAA3E1F6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6" y="1834637"/>
            <a:ext cx="4257382" cy="2875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7FBC21-E9DB-E40F-DFE3-920493FEC1F8}"/>
              </a:ext>
            </a:extLst>
          </p:cNvPr>
          <p:cNvSpPr txBox="1"/>
          <p:nvPr/>
        </p:nvSpPr>
        <p:spPr>
          <a:xfrm>
            <a:off x="4976906" y="19990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Accuracy : 100%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Accuracy : 94% </a:t>
            </a:r>
          </a:p>
        </p:txBody>
      </p:sp>
    </p:spTree>
    <p:extLst>
      <p:ext uri="{BB962C8B-B14F-4D97-AF65-F5344CB8AC3E}">
        <p14:creationId xmlns:p14="http://schemas.microsoft.com/office/powerpoint/2010/main" val="149405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EA9C-63D4-4F72-392E-20B2281A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C72CA7F-0CA4-9643-43A9-912E9A2567F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RANDOM FOREST WITH BALANCED DATA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C9F8014-25B0-4F87-1934-CD43B600635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DC0FB-7212-C8A8-0846-C4608B5C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13" b="3710"/>
          <a:stretch/>
        </p:blipFill>
        <p:spPr>
          <a:xfrm>
            <a:off x="2342530" y="1629888"/>
            <a:ext cx="7680243" cy="37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8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1534D-C232-6ED4-1A04-2693A3D5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6668DDE-FA7A-1FF0-DD4C-A82047E201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b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8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79440F5-7FDA-391A-4292-4A94C7986EF5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D5860A-D38D-C501-9736-8AB15D56A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48490"/>
              </p:ext>
            </p:extLst>
          </p:nvPr>
        </p:nvGraphicFramePr>
        <p:xfrm>
          <a:off x="2550208" y="1871774"/>
          <a:ext cx="6606432" cy="23590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202144">
                  <a:extLst>
                    <a:ext uri="{9D8B030D-6E8A-4147-A177-3AD203B41FA5}">
                      <a16:colId xmlns:a16="http://schemas.microsoft.com/office/drawing/2014/main" val="597088375"/>
                    </a:ext>
                  </a:extLst>
                </a:gridCol>
                <a:gridCol w="2202144">
                  <a:extLst>
                    <a:ext uri="{9D8B030D-6E8A-4147-A177-3AD203B41FA5}">
                      <a16:colId xmlns:a16="http://schemas.microsoft.com/office/drawing/2014/main" val="1150135528"/>
                    </a:ext>
                  </a:extLst>
                </a:gridCol>
                <a:gridCol w="2202144">
                  <a:extLst>
                    <a:ext uri="{9D8B030D-6E8A-4147-A177-3AD203B41FA5}">
                      <a16:colId xmlns:a16="http://schemas.microsoft.com/office/drawing/2014/main" val="3633367051"/>
                    </a:ext>
                  </a:extLst>
                </a:gridCol>
              </a:tblGrid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BALANCED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905227"/>
                  </a:ext>
                </a:extLst>
              </a:tr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49987"/>
                  </a:ext>
                </a:extLst>
              </a:tr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755507"/>
                  </a:ext>
                </a:extLst>
              </a:tr>
              <a:tr h="58975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7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D3DACF7-5CF9-0E1B-45AB-F3B8CF5B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3629121"/>
            <a:ext cx="601665" cy="6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1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510762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940173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reveals key insights into stroke occurrence patterns: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Predictors: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average glucose level, BMI, work type and gender are the strongest factors of stroke prediction.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Random Forest model on balanced data outperforms the LR model with higher accuracy (94%) and lower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rates.</a:t>
            </a:r>
          </a:p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risks rise after age 40, with higher cases among urban residents, private workers, BMI 20–40, and females. Elevated glucose levels and lifestyle factors like smoking also play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roles.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6245" y="179446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09969" y="2889406"/>
            <a:ext cx="8380445" cy="1884226"/>
          </a:xfrm>
        </p:spPr>
        <p:txBody>
          <a:bodyPr/>
          <a:lstStyle/>
          <a:p>
            <a:pPr algn="ctr"/>
            <a:r>
              <a:rPr lang="en-US" sz="480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</a:t>
            </a:r>
            <a:r>
              <a:rPr lang="en-US" sz="4800" dirty="0">
                <a:solidFill>
                  <a:srgbClr val="2825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  <a:r>
              <a:rPr lang="en-US" sz="480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 descr="A blue face with white glove&#10;&#10;Description automatically generated">
            <a:extLst>
              <a:ext uri="{FF2B5EF4-FFF2-40B4-BE49-F238E27FC236}">
                <a16:creationId xmlns:a16="http://schemas.microsoft.com/office/drawing/2014/main" id="{E25188B3-66EC-CA9B-27A2-9EF5694D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1" y="819546"/>
            <a:ext cx="2323322" cy="2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147573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key factors most strongly associated with the occurrence of strokes?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each predictor's distribution differ between different stroke cases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determine statistically significant correlations or patterns in stroke occurrence based on categorical variables?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identify trends or variations in stroke risk based on time-related factors like 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accurate is it on building a machine learning model predict stroke occurrence based on the dataset?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D720063-EB0E-06B1-8E8A-3800B56D59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59"/>
            <a:ext cx="8072273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Prediction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5100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69" y="1142759"/>
            <a:ext cx="4068932" cy="2712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45C39-722D-8DEF-60FC-2440C51B8529}"/>
              </a:ext>
            </a:extLst>
          </p:cNvPr>
          <p:cNvSpPr txBox="1"/>
          <p:nvPr/>
        </p:nvSpPr>
        <p:spPr>
          <a:xfrm>
            <a:off x="943251" y="3152135"/>
            <a:ext cx="8072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Details: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Gender, Work Type, Marital Status, Residence Type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Metrics specifics: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BMI, Heart Disease, Hypertension, Glucose Level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Variable :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0596-F104-F784-10A7-38D1F549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A296ABF-8E90-4F76-91E1-64E1B0AFCF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59"/>
            <a:ext cx="8072273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Prediction dataset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is imbalanced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 Biased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95%                5%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62FD876-0E54-0641-A287-A2DFB1B4DF9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1E934AA0-E238-B12D-34DB-DA9C2B73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69" y="1142759"/>
            <a:ext cx="4068932" cy="271262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F07B11-74E0-246D-FA0B-218B20ADB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62277"/>
              </p:ext>
            </p:extLst>
          </p:nvPr>
        </p:nvGraphicFramePr>
        <p:xfrm>
          <a:off x="3030375" y="3086897"/>
          <a:ext cx="4068931" cy="11585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6357">
                  <a:extLst>
                    <a:ext uri="{9D8B030D-6E8A-4147-A177-3AD203B41FA5}">
                      <a16:colId xmlns:a16="http://schemas.microsoft.com/office/drawing/2014/main" val="783065782"/>
                    </a:ext>
                  </a:extLst>
                </a:gridCol>
                <a:gridCol w="2122574">
                  <a:extLst>
                    <a:ext uri="{9D8B030D-6E8A-4147-A177-3AD203B41FA5}">
                      <a16:colId xmlns:a16="http://schemas.microsoft.com/office/drawing/2014/main" val="2912112286"/>
                    </a:ext>
                  </a:extLst>
                </a:gridCol>
              </a:tblGrid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STROKE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STROKE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96786"/>
                  </a:ext>
                </a:extLst>
              </a:tr>
              <a:tr h="5792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4861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293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18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089808B-C711-9E0A-D218-8F037F9507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7" y="1423356"/>
            <a:ext cx="9284960" cy="371192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PREPROCESSING RESULT :</a:t>
            </a:r>
            <a:endParaRPr lang="en-US" sz="4000" b="1" dirty="0">
              <a:solidFill>
                <a:schemeClr val="tx1"/>
              </a:solidFill>
              <a:ea typeface="+mj-ea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 in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“BMI”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(Filled with mean)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redundant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 descr="A diagram of a box plot&#10;&#10;Description automatically generated">
            <a:extLst>
              <a:ext uri="{FF2B5EF4-FFF2-40B4-BE49-F238E27FC236}">
                <a16:creationId xmlns:a16="http://schemas.microsoft.com/office/drawing/2014/main" id="{E0E1EAEE-F331-163C-4A1A-6707E975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62" y="2450813"/>
            <a:ext cx="3630586" cy="2884178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9A287E-9068-4AA9-F08C-048C56E5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04" r="11870"/>
          <a:stretch/>
        </p:blipFill>
        <p:spPr>
          <a:xfrm>
            <a:off x="6096000" y="2893671"/>
            <a:ext cx="1925415" cy="21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F6F4B-7852-0976-53A8-77F33BF7E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7CB87E0-4370-1E1F-2F18-3278A7A0B2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367159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 we determine statistically significant correlations in stroke occurrence based on categorical variables?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some variables are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statistically significant 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result obtained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Chi-square test.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D3D59E6-B5E8-7D44-798B-B0AADD45310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B3C09-D50A-6C8C-7A37-82B0DF19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615" y="2025416"/>
            <a:ext cx="5187194" cy="31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43143-3EE0-B5B9-FFB5-783BD30D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8F86C86-03F7-0703-19D0-DC4A85AAA8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38008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 we identify trends or variations in stroke risk based on time-related factors like 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occurrences increase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after the age of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higher frequencies observed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older age groups especially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 to 85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C60FB88-502B-9665-7820-340351A7BAF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A5E1E-B946-EBFE-93E6-C935C968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451" y="1867696"/>
            <a:ext cx="5755693" cy="34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71F0-8ED7-63C8-4399-0908889C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CEE7E93-D575-063D-8ADC-A74C7467BA8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7496" y="1121890"/>
            <a:ext cx="10835911" cy="371192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does the distribution of each predictor vary within stroke cases?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stroke cases are tied to being married, especially among women. </a:t>
            </a:r>
          </a:p>
          <a:p>
            <a:pPr marR="0" lvl="0">
              <a:spcAft>
                <a:spcPts val="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3B2B8C2-11CC-04A0-C5BF-7E75A395CDB1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835912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F2E2F-C340-270A-8433-1181BFD8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816" y="1620869"/>
            <a:ext cx="3797734" cy="2836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951CA-68F9-2EFD-0180-4754DF0A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8" y="1630206"/>
            <a:ext cx="3797735" cy="283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DEC4F-7CF5-D8A2-B338-C7980948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50" y="1620878"/>
            <a:ext cx="3797735" cy="28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0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764</Words>
  <Application>Microsoft Office PowerPoint</Application>
  <PresentationFormat>Widescreen</PresentationFormat>
  <Paragraphs>152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Office Theme</vt:lpstr>
      <vt:lpstr>2_Office Theme</vt:lpstr>
      <vt:lpstr>                             DATS 6103   STROKE    PREDICTION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Aswin Balaji T R</cp:lastModifiedBy>
  <cp:revision>87</cp:revision>
  <dcterms:created xsi:type="dcterms:W3CDTF">2020-03-10T16:22:03Z</dcterms:created>
  <dcterms:modified xsi:type="dcterms:W3CDTF">2024-12-12T11:29:28Z</dcterms:modified>
</cp:coreProperties>
</file>